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5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63FE45-A19A-449E-BCC9-5DC9CF161DA2}" type="doc">
      <dgm:prSet loTypeId="urn:microsoft.com/office/officeart/2005/8/layout/hierarchy1" loCatId="hierarchy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8AF78C65-0EA2-4BE9-A833-9B03649141E3}">
      <dgm:prSet/>
      <dgm:spPr/>
      <dgm:t>
        <a:bodyPr/>
        <a:lstStyle/>
        <a:p>
          <a:pPr rtl="0"/>
          <a:r>
            <a:rPr lang="en-US" dirty="0" smtClean="0"/>
            <a:t>The most important opportunistic mycoses include-</a:t>
          </a:r>
          <a:endParaRPr lang="en-US" dirty="0"/>
        </a:p>
      </dgm:t>
    </dgm:pt>
    <dgm:pt modelId="{BC9EE72F-5399-4B3A-9EDC-7F27F801F84C}" type="parTrans" cxnId="{67B53AFB-78A4-4187-9144-3C87060FFFE1}">
      <dgm:prSet/>
      <dgm:spPr/>
      <dgm:t>
        <a:bodyPr/>
        <a:lstStyle/>
        <a:p>
          <a:endParaRPr lang="en-US"/>
        </a:p>
      </dgm:t>
    </dgm:pt>
    <dgm:pt modelId="{9DF8AAEE-4A05-461C-91E0-D879245918D6}" type="sibTrans" cxnId="{67B53AFB-78A4-4187-9144-3C87060FFFE1}">
      <dgm:prSet/>
      <dgm:spPr/>
      <dgm:t>
        <a:bodyPr/>
        <a:lstStyle/>
        <a:p>
          <a:endParaRPr lang="en-US"/>
        </a:p>
      </dgm:t>
    </dgm:pt>
    <dgm:pt modelId="{88862EAB-3308-4325-9C94-DB998CA3EEE6}">
      <dgm:prSet/>
      <dgm:spPr/>
      <dgm:t>
        <a:bodyPr/>
        <a:lstStyle/>
        <a:p>
          <a:pPr rtl="0"/>
          <a:r>
            <a:rPr lang="en-US" dirty="0" smtClean="0"/>
            <a:t>Systemic </a:t>
          </a:r>
          <a:r>
            <a:rPr lang="en-US" dirty="0" err="1" smtClean="0"/>
            <a:t>Aspergillosis</a:t>
          </a:r>
          <a:endParaRPr lang="en-US" dirty="0"/>
        </a:p>
      </dgm:t>
    </dgm:pt>
    <dgm:pt modelId="{6E6544CF-9594-4DCB-A042-BA4ABBCFFC08}" type="parTrans" cxnId="{00711D8C-821B-4E51-9D00-4A1D4A3432E3}">
      <dgm:prSet/>
      <dgm:spPr/>
      <dgm:t>
        <a:bodyPr/>
        <a:lstStyle/>
        <a:p>
          <a:endParaRPr lang="en-US"/>
        </a:p>
      </dgm:t>
    </dgm:pt>
    <dgm:pt modelId="{F1F16D1C-487A-4306-ADA4-69AE046A579C}" type="sibTrans" cxnId="{00711D8C-821B-4E51-9D00-4A1D4A3432E3}">
      <dgm:prSet/>
      <dgm:spPr/>
      <dgm:t>
        <a:bodyPr/>
        <a:lstStyle/>
        <a:p>
          <a:endParaRPr lang="en-US"/>
        </a:p>
      </dgm:t>
    </dgm:pt>
    <dgm:pt modelId="{2F6256A4-FBD9-4583-A576-2857B88D7BC5}">
      <dgm:prSet/>
      <dgm:spPr/>
      <dgm:t>
        <a:bodyPr/>
        <a:lstStyle/>
        <a:p>
          <a:pPr rtl="0"/>
          <a:r>
            <a:rPr lang="en-US" dirty="0" err="1" smtClean="0"/>
            <a:t>Candidiasis</a:t>
          </a:r>
          <a:endParaRPr lang="en-US" dirty="0"/>
        </a:p>
      </dgm:t>
    </dgm:pt>
    <dgm:pt modelId="{963FBDCC-BB50-4ABE-81A0-DEC3AB60B6CE}" type="parTrans" cxnId="{6CACA4A3-93D7-43F1-A89E-A9B8865D2102}">
      <dgm:prSet/>
      <dgm:spPr/>
      <dgm:t>
        <a:bodyPr/>
        <a:lstStyle/>
        <a:p>
          <a:endParaRPr lang="en-US"/>
        </a:p>
      </dgm:t>
    </dgm:pt>
    <dgm:pt modelId="{27438462-6AB2-42C4-A169-14C0CF382D3C}" type="sibTrans" cxnId="{6CACA4A3-93D7-43F1-A89E-A9B8865D2102}">
      <dgm:prSet/>
      <dgm:spPr/>
      <dgm:t>
        <a:bodyPr/>
        <a:lstStyle/>
        <a:p>
          <a:endParaRPr lang="en-US"/>
        </a:p>
      </dgm:t>
    </dgm:pt>
    <dgm:pt modelId="{89FC8DDD-A920-4B83-91B0-DD93FB1F026D}">
      <dgm:prSet/>
      <dgm:spPr/>
      <dgm:t>
        <a:bodyPr/>
        <a:lstStyle/>
        <a:p>
          <a:pPr rtl="0"/>
          <a:r>
            <a:rPr lang="en-US" i="1" dirty="0" err="1" smtClean="0"/>
            <a:t>Pneumocystis</a:t>
          </a:r>
          <a:r>
            <a:rPr lang="en-US" i="1" dirty="0" smtClean="0"/>
            <a:t> pneumonia  or </a:t>
          </a:r>
          <a:r>
            <a:rPr lang="en-US" i="1" dirty="0" err="1" smtClean="0"/>
            <a:t>Pneumocystis</a:t>
          </a:r>
          <a:r>
            <a:rPr lang="en-US" i="1" dirty="0" smtClean="0"/>
            <a:t> </a:t>
          </a:r>
          <a:r>
            <a:rPr lang="en-US" i="1" dirty="0" err="1" smtClean="0"/>
            <a:t>carinii</a:t>
          </a:r>
          <a:r>
            <a:rPr lang="en-US" i="1" dirty="0" smtClean="0"/>
            <a:t> pneumonia (PCP)</a:t>
          </a:r>
          <a:endParaRPr lang="en-US" i="1" dirty="0"/>
        </a:p>
      </dgm:t>
    </dgm:pt>
    <dgm:pt modelId="{7F74E950-A9AA-4C67-B60C-26FC4E37CF52}" type="parTrans" cxnId="{06560A90-E377-424F-B983-A1DCADF6D475}">
      <dgm:prSet/>
      <dgm:spPr/>
      <dgm:t>
        <a:bodyPr/>
        <a:lstStyle/>
        <a:p>
          <a:endParaRPr lang="en-US"/>
        </a:p>
      </dgm:t>
    </dgm:pt>
    <dgm:pt modelId="{C40ACCD6-37BE-4D54-B023-F9CA84FD04BB}" type="sibTrans" cxnId="{06560A90-E377-424F-B983-A1DCADF6D475}">
      <dgm:prSet/>
      <dgm:spPr/>
      <dgm:t>
        <a:bodyPr/>
        <a:lstStyle/>
        <a:p>
          <a:endParaRPr lang="en-US"/>
        </a:p>
      </dgm:t>
    </dgm:pt>
    <dgm:pt modelId="{563148D7-DD11-4E6C-A7B6-6EAFA7C01A82}" type="pres">
      <dgm:prSet presAssocID="{C663FE45-A19A-449E-BCC9-5DC9CF161DA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C5DAFDC-BEED-4E50-8FBE-CFEFAC425E07}" type="pres">
      <dgm:prSet presAssocID="{8AF78C65-0EA2-4BE9-A833-9B03649141E3}" presName="hierRoot1" presStyleCnt="0"/>
      <dgm:spPr/>
    </dgm:pt>
    <dgm:pt modelId="{12835E9C-79AC-49B3-B68C-B8F7C4A2C276}" type="pres">
      <dgm:prSet presAssocID="{8AF78C65-0EA2-4BE9-A833-9B03649141E3}" presName="composite" presStyleCnt="0"/>
      <dgm:spPr/>
    </dgm:pt>
    <dgm:pt modelId="{395ED31B-7563-4D13-B2CD-EE3ADF9DBC8E}" type="pres">
      <dgm:prSet presAssocID="{8AF78C65-0EA2-4BE9-A833-9B03649141E3}" presName="background" presStyleLbl="node0" presStyleIdx="0" presStyleCnt="1"/>
      <dgm:spPr/>
    </dgm:pt>
    <dgm:pt modelId="{699F4DBB-6F05-4290-AA9E-C2BF6016D84E}" type="pres">
      <dgm:prSet presAssocID="{8AF78C65-0EA2-4BE9-A833-9B03649141E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1664FDF-D914-45D3-A917-888CC7CA8A67}" type="pres">
      <dgm:prSet presAssocID="{8AF78C65-0EA2-4BE9-A833-9B03649141E3}" presName="hierChild2" presStyleCnt="0"/>
      <dgm:spPr/>
    </dgm:pt>
    <dgm:pt modelId="{13018384-C6C1-4499-9C76-439031455BB5}" type="pres">
      <dgm:prSet presAssocID="{6E6544CF-9594-4DCB-A042-BA4ABBCFFC08}" presName="Name10" presStyleLbl="parChTrans1D2" presStyleIdx="0" presStyleCnt="3"/>
      <dgm:spPr/>
      <dgm:t>
        <a:bodyPr/>
        <a:lstStyle/>
        <a:p>
          <a:endParaRPr lang="en-US"/>
        </a:p>
      </dgm:t>
    </dgm:pt>
    <dgm:pt modelId="{A8F0A0CD-7F98-42EA-AE1C-D215A43F6C13}" type="pres">
      <dgm:prSet presAssocID="{88862EAB-3308-4325-9C94-DB998CA3EEE6}" presName="hierRoot2" presStyleCnt="0"/>
      <dgm:spPr/>
    </dgm:pt>
    <dgm:pt modelId="{B4A76B4C-ABC9-416A-B31B-192465D8DDF5}" type="pres">
      <dgm:prSet presAssocID="{88862EAB-3308-4325-9C94-DB998CA3EEE6}" presName="composite2" presStyleCnt="0"/>
      <dgm:spPr/>
    </dgm:pt>
    <dgm:pt modelId="{9D5AD09D-C1FF-4019-ACFF-2211EB08E1DD}" type="pres">
      <dgm:prSet presAssocID="{88862EAB-3308-4325-9C94-DB998CA3EEE6}" presName="background2" presStyleLbl="node2" presStyleIdx="0" presStyleCnt="3"/>
      <dgm:spPr/>
    </dgm:pt>
    <dgm:pt modelId="{9692FBB7-FF67-4000-8B93-7AFDFFB323ED}" type="pres">
      <dgm:prSet presAssocID="{88862EAB-3308-4325-9C94-DB998CA3EEE6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E8C1BE-DB80-4C0B-A908-F9E95FC9BF39}" type="pres">
      <dgm:prSet presAssocID="{88862EAB-3308-4325-9C94-DB998CA3EEE6}" presName="hierChild3" presStyleCnt="0"/>
      <dgm:spPr/>
    </dgm:pt>
    <dgm:pt modelId="{0AC54006-24D4-4ABC-B550-FD6F8B25F80F}" type="pres">
      <dgm:prSet presAssocID="{963FBDCC-BB50-4ABE-81A0-DEC3AB60B6CE}" presName="Name10" presStyleLbl="parChTrans1D2" presStyleIdx="1" presStyleCnt="3"/>
      <dgm:spPr/>
      <dgm:t>
        <a:bodyPr/>
        <a:lstStyle/>
        <a:p>
          <a:endParaRPr lang="en-US"/>
        </a:p>
      </dgm:t>
    </dgm:pt>
    <dgm:pt modelId="{84F20778-F52B-49FF-B194-0DBFC51E6EB6}" type="pres">
      <dgm:prSet presAssocID="{2F6256A4-FBD9-4583-A576-2857B88D7BC5}" presName="hierRoot2" presStyleCnt="0"/>
      <dgm:spPr/>
    </dgm:pt>
    <dgm:pt modelId="{AFE6AEB6-3AB0-45F0-975F-3FE7EFA9E65C}" type="pres">
      <dgm:prSet presAssocID="{2F6256A4-FBD9-4583-A576-2857B88D7BC5}" presName="composite2" presStyleCnt="0"/>
      <dgm:spPr/>
    </dgm:pt>
    <dgm:pt modelId="{5991B376-7EE6-43C0-945C-E3976D5B7C08}" type="pres">
      <dgm:prSet presAssocID="{2F6256A4-FBD9-4583-A576-2857B88D7BC5}" presName="background2" presStyleLbl="node2" presStyleIdx="1" presStyleCnt="3"/>
      <dgm:spPr/>
    </dgm:pt>
    <dgm:pt modelId="{D187C37D-A647-4EAF-9328-B0EC564FFCE0}" type="pres">
      <dgm:prSet presAssocID="{2F6256A4-FBD9-4583-A576-2857B88D7BC5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E70E688-A7A2-4EFB-ABCC-8FC6A025810A}" type="pres">
      <dgm:prSet presAssocID="{2F6256A4-FBD9-4583-A576-2857B88D7BC5}" presName="hierChild3" presStyleCnt="0"/>
      <dgm:spPr/>
    </dgm:pt>
    <dgm:pt modelId="{7CC89DCE-0A85-4DD6-A99F-5EB9BC6A5793}" type="pres">
      <dgm:prSet presAssocID="{7F74E950-A9AA-4C67-B60C-26FC4E37CF52}" presName="Name10" presStyleLbl="parChTrans1D2" presStyleIdx="2" presStyleCnt="3"/>
      <dgm:spPr/>
      <dgm:t>
        <a:bodyPr/>
        <a:lstStyle/>
        <a:p>
          <a:endParaRPr lang="en-US"/>
        </a:p>
      </dgm:t>
    </dgm:pt>
    <dgm:pt modelId="{D43457EE-126B-4AAA-A9AE-37765DD3DB38}" type="pres">
      <dgm:prSet presAssocID="{89FC8DDD-A920-4B83-91B0-DD93FB1F026D}" presName="hierRoot2" presStyleCnt="0"/>
      <dgm:spPr/>
    </dgm:pt>
    <dgm:pt modelId="{ADFE50BA-41F9-4DC0-87F3-C1717655AB64}" type="pres">
      <dgm:prSet presAssocID="{89FC8DDD-A920-4B83-91B0-DD93FB1F026D}" presName="composite2" presStyleCnt="0"/>
      <dgm:spPr/>
    </dgm:pt>
    <dgm:pt modelId="{52A7A489-A3B2-4FCE-9513-217EE6F21B39}" type="pres">
      <dgm:prSet presAssocID="{89FC8DDD-A920-4B83-91B0-DD93FB1F026D}" presName="background2" presStyleLbl="node2" presStyleIdx="2" presStyleCnt="3"/>
      <dgm:spPr/>
    </dgm:pt>
    <dgm:pt modelId="{80E0DAB9-5B3F-4268-89BE-8612255E69CD}" type="pres">
      <dgm:prSet presAssocID="{89FC8DDD-A920-4B83-91B0-DD93FB1F026D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388B0E-EE18-4D14-A8A0-656675501543}" type="pres">
      <dgm:prSet presAssocID="{89FC8DDD-A920-4B83-91B0-DD93FB1F026D}" presName="hierChild3" presStyleCnt="0"/>
      <dgm:spPr/>
    </dgm:pt>
  </dgm:ptLst>
  <dgm:cxnLst>
    <dgm:cxn modelId="{06560A90-E377-424F-B983-A1DCADF6D475}" srcId="{8AF78C65-0EA2-4BE9-A833-9B03649141E3}" destId="{89FC8DDD-A920-4B83-91B0-DD93FB1F026D}" srcOrd="2" destOrd="0" parTransId="{7F74E950-A9AA-4C67-B60C-26FC4E37CF52}" sibTransId="{C40ACCD6-37BE-4D54-B023-F9CA84FD04BB}"/>
    <dgm:cxn modelId="{31A52499-9621-4D1A-895D-494779ACE1D7}" type="presOf" srcId="{7F74E950-A9AA-4C67-B60C-26FC4E37CF52}" destId="{7CC89DCE-0A85-4DD6-A99F-5EB9BC6A5793}" srcOrd="0" destOrd="0" presId="urn:microsoft.com/office/officeart/2005/8/layout/hierarchy1"/>
    <dgm:cxn modelId="{00711D8C-821B-4E51-9D00-4A1D4A3432E3}" srcId="{8AF78C65-0EA2-4BE9-A833-9B03649141E3}" destId="{88862EAB-3308-4325-9C94-DB998CA3EEE6}" srcOrd="0" destOrd="0" parTransId="{6E6544CF-9594-4DCB-A042-BA4ABBCFFC08}" sibTransId="{F1F16D1C-487A-4306-ADA4-69AE046A579C}"/>
    <dgm:cxn modelId="{93670DE6-01ED-4FED-8D06-0182209231DC}" type="presOf" srcId="{89FC8DDD-A920-4B83-91B0-DD93FB1F026D}" destId="{80E0DAB9-5B3F-4268-89BE-8612255E69CD}" srcOrd="0" destOrd="0" presId="urn:microsoft.com/office/officeart/2005/8/layout/hierarchy1"/>
    <dgm:cxn modelId="{B780FC62-92CF-4748-8CAB-90E3E64273BF}" type="presOf" srcId="{C663FE45-A19A-449E-BCC9-5DC9CF161DA2}" destId="{563148D7-DD11-4E6C-A7B6-6EAFA7C01A82}" srcOrd="0" destOrd="0" presId="urn:microsoft.com/office/officeart/2005/8/layout/hierarchy1"/>
    <dgm:cxn modelId="{B489F93C-7905-4DED-8845-D3F8F657CC42}" type="presOf" srcId="{6E6544CF-9594-4DCB-A042-BA4ABBCFFC08}" destId="{13018384-C6C1-4499-9C76-439031455BB5}" srcOrd="0" destOrd="0" presId="urn:microsoft.com/office/officeart/2005/8/layout/hierarchy1"/>
    <dgm:cxn modelId="{6CACA4A3-93D7-43F1-A89E-A9B8865D2102}" srcId="{8AF78C65-0EA2-4BE9-A833-9B03649141E3}" destId="{2F6256A4-FBD9-4583-A576-2857B88D7BC5}" srcOrd="1" destOrd="0" parTransId="{963FBDCC-BB50-4ABE-81A0-DEC3AB60B6CE}" sibTransId="{27438462-6AB2-42C4-A169-14C0CF382D3C}"/>
    <dgm:cxn modelId="{21018124-980E-4985-9D35-E156F204D767}" type="presOf" srcId="{2F6256A4-FBD9-4583-A576-2857B88D7BC5}" destId="{D187C37D-A647-4EAF-9328-B0EC564FFCE0}" srcOrd="0" destOrd="0" presId="urn:microsoft.com/office/officeart/2005/8/layout/hierarchy1"/>
    <dgm:cxn modelId="{14F81F3F-578F-4209-B3F6-94EF2E93619D}" type="presOf" srcId="{8AF78C65-0EA2-4BE9-A833-9B03649141E3}" destId="{699F4DBB-6F05-4290-AA9E-C2BF6016D84E}" srcOrd="0" destOrd="0" presId="urn:microsoft.com/office/officeart/2005/8/layout/hierarchy1"/>
    <dgm:cxn modelId="{67B53AFB-78A4-4187-9144-3C87060FFFE1}" srcId="{C663FE45-A19A-449E-BCC9-5DC9CF161DA2}" destId="{8AF78C65-0EA2-4BE9-A833-9B03649141E3}" srcOrd="0" destOrd="0" parTransId="{BC9EE72F-5399-4B3A-9EDC-7F27F801F84C}" sibTransId="{9DF8AAEE-4A05-461C-91E0-D879245918D6}"/>
    <dgm:cxn modelId="{F6A7B6AF-9667-4E5F-A94A-3E99C4381FFA}" type="presOf" srcId="{963FBDCC-BB50-4ABE-81A0-DEC3AB60B6CE}" destId="{0AC54006-24D4-4ABC-B550-FD6F8B25F80F}" srcOrd="0" destOrd="0" presId="urn:microsoft.com/office/officeart/2005/8/layout/hierarchy1"/>
    <dgm:cxn modelId="{6AA208BA-D858-45CB-B9EC-061FB9625918}" type="presOf" srcId="{88862EAB-3308-4325-9C94-DB998CA3EEE6}" destId="{9692FBB7-FF67-4000-8B93-7AFDFFB323ED}" srcOrd="0" destOrd="0" presId="urn:microsoft.com/office/officeart/2005/8/layout/hierarchy1"/>
    <dgm:cxn modelId="{8950012E-8820-48AE-9790-202D6C918B36}" type="presParOf" srcId="{563148D7-DD11-4E6C-A7B6-6EAFA7C01A82}" destId="{CC5DAFDC-BEED-4E50-8FBE-CFEFAC425E07}" srcOrd="0" destOrd="0" presId="urn:microsoft.com/office/officeart/2005/8/layout/hierarchy1"/>
    <dgm:cxn modelId="{37BB7841-644D-4176-9F12-8E65A00BB92D}" type="presParOf" srcId="{CC5DAFDC-BEED-4E50-8FBE-CFEFAC425E07}" destId="{12835E9C-79AC-49B3-B68C-B8F7C4A2C276}" srcOrd="0" destOrd="0" presId="urn:microsoft.com/office/officeart/2005/8/layout/hierarchy1"/>
    <dgm:cxn modelId="{65E1A4C0-D8C8-4F9D-8906-F458F6F6640B}" type="presParOf" srcId="{12835E9C-79AC-49B3-B68C-B8F7C4A2C276}" destId="{395ED31B-7563-4D13-B2CD-EE3ADF9DBC8E}" srcOrd="0" destOrd="0" presId="urn:microsoft.com/office/officeart/2005/8/layout/hierarchy1"/>
    <dgm:cxn modelId="{9A606809-A139-4E6E-B203-5A3AFDF47758}" type="presParOf" srcId="{12835E9C-79AC-49B3-B68C-B8F7C4A2C276}" destId="{699F4DBB-6F05-4290-AA9E-C2BF6016D84E}" srcOrd="1" destOrd="0" presId="urn:microsoft.com/office/officeart/2005/8/layout/hierarchy1"/>
    <dgm:cxn modelId="{D11B638F-63EE-438F-8765-BB1E2DEE1CE1}" type="presParOf" srcId="{CC5DAFDC-BEED-4E50-8FBE-CFEFAC425E07}" destId="{11664FDF-D914-45D3-A917-888CC7CA8A67}" srcOrd="1" destOrd="0" presId="urn:microsoft.com/office/officeart/2005/8/layout/hierarchy1"/>
    <dgm:cxn modelId="{AF3CE639-6300-40C7-86C3-1E69A29447FC}" type="presParOf" srcId="{11664FDF-D914-45D3-A917-888CC7CA8A67}" destId="{13018384-C6C1-4499-9C76-439031455BB5}" srcOrd="0" destOrd="0" presId="urn:microsoft.com/office/officeart/2005/8/layout/hierarchy1"/>
    <dgm:cxn modelId="{F260119A-8A3D-4CCA-B4E3-E6D466706D04}" type="presParOf" srcId="{11664FDF-D914-45D3-A917-888CC7CA8A67}" destId="{A8F0A0CD-7F98-42EA-AE1C-D215A43F6C13}" srcOrd="1" destOrd="0" presId="urn:microsoft.com/office/officeart/2005/8/layout/hierarchy1"/>
    <dgm:cxn modelId="{699D0DEE-D9D2-4011-8C62-D09B6EA3E79F}" type="presParOf" srcId="{A8F0A0CD-7F98-42EA-AE1C-D215A43F6C13}" destId="{B4A76B4C-ABC9-416A-B31B-192465D8DDF5}" srcOrd="0" destOrd="0" presId="urn:microsoft.com/office/officeart/2005/8/layout/hierarchy1"/>
    <dgm:cxn modelId="{53A32252-E4B1-4AFC-A37F-D6F431C9101E}" type="presParOf" srcId="{B4A76B4C-ABC9-416A-B31B-192465D8DDF5}" destId="{9D5AD09D-C1FF-4019-ACFF-2211EB08E1DD}" srcOrd="0" destOrd="0" presId="urn:microsoft.com/office/officeart/2005/8/layout/hierarchy1"/>
    <dgm:cxn modelId="{3A1B80A4-3E8B-4E1C-9B65-E7D3D4357F23}" type="presParOf" srcId="{B4A76B4C-ABC9-416A-B31B-192465D8DDF5}" destId="{9692FBB7-FF67-4000-8B93-7AFDFFB323ED}" srcOrd="1" destOrd="0" presId="urn:microsoft.com/office/officeart/2005/8/layout/hierarchy1"/>
    <dgm:cxn modelId="{3D7CEB5C-FCD1-4BB2-8F74-5A1E1BF4ACAB}" type="presParOf" srcId="{A8F0A0CD-7F98-42EA-AE1C-D215A43F6C13}" destId="{16E8C1BE-DB80-4C0B-A908-F9E95FC9BF39}" srcOrd="1" destOrd="0" presId="urn:microsoft.com/office/officeart/2005/8/layout/hierarchy1"/>
    <dgm:cxn modelId="{A58D816C-5B68-4865-894B-142FBE3DB9AD}" type="presParOf" srcId="{11664FDF-D914-45D3-A917-888CC7CA8A67}" destId="{0AC54006-24D4-4ABC-B550-FD6F8B25F80F}" srcOrd="2" destOrd="0" presId="urn:microsoft.com/office/officeart/2005/8/layout/hierarchy1"/>
    <dgm:cxn modelId="{C045CA9B-02D7-4E01-986D-493BDC29D696}" type="presParOf" srcId="{11664FDF-D914-45D3-A917-888CC7CA8A67}" destId="{84F20778-F52B-49FF-B194-0DBFC51E6EB6}" srcOrd="3" destOrd="0" presId="urn:microsoft.com/office/officeart/2005/8/layout/hierarchy1"/>
    <dgm:cxn modelId="{ED18D1DF-E270-4969-96C5-1BEA3F434E75}" type="presParOf" srcId="{84F20778-F52B-49FF-B194-0DBFC51E6EB6}" destId="{AFE6AEB6-3AB0-45F0-975F-3FE7EFA9E65C}" srcOrd="0" destOrd="0" presId="urn:microsoft.com/office/officeart/2005/8/layout/hierarchy1"/>
    <dgm:cxn modelId="{627803C1-C6F6-4CF9-A65C-7B00560F24B2}" type="presParOf" srcId="{AFE6AEB6-3AB0-45F0-975F-3FE7EFA9E65C}" destId="{5991B376-7EE6-43C0-945C-E3976D5B7C08}" srcOrd="0" destOrd="0" presId="urn:microsoft.com/office/officeart/2005/8/layout/hierarchy1"/>
    <dgm:cxn modelId="{26F93FAA-C0DC-46E9-B13B-5C3AF270996B}" type="presParOf" srcId="{AFE6AEB6-3AB0-45F0-975F-3FE7EFA9E65C}" destId="{D187C37D-A647-4EAF-9328-B0EC564FFCE0}" srcOrd="1" destOrd="0" presId="urn:microsoft.com/office/officeart/2005/8/layout/hierarchy1"/>
    <dgm:cxn modelId="{15F606F5-6C8C-471D-A655-064C449B08AA}" type="presParOf" srcId="{84F20778-F52B-49FF-B194-0DBFC51E6EB6}" destId="{3E70E688-A7A2-4EFB-ABCC-8FC6A025810A}" srcOrd="1" destOrd="0" presId="urn:microsoft.com/office/officeart/2005/8/layout/hierarchy1"/>
    <dgm:cxn modelId="{B32EA752-199F-4A49-A014-5E080DB7C6C7}" type="presParOf" srcId="{11664FDF-D914-45D3-A917-888CC7CA8A67}" destId="{7CC89DCE-0A85-4DD6-A99F-5EB9BC6A5793}" srcOrd="4" destOrd="0" presId="urn:microsoft.com/office/officeart/2005/8/layout/hierarchy1"/>
    <dgm:cxn modelId="{8C26459A-85C1-4FFB-BF90-B7CCDC4ECFC0}" type="presParOf" srcId="{11664FDF-D914-45D3-A917-888CC7CA8A67}" destId="{D43457EE-126B-4AAA-A9AE-37765DD3DB38}" srcOrd="5" destOrd="0" presId="urn:microsoft.com/office/officeart/2005/8/layout/hierarchy1"/>
    <dgm:cxn modelId="{8686CB80-A6E1-4A04-AB22-74B940F7A462}" type="presParOf" srcId="{D43457EE-126B-4AAA-A9AE-37765DD3DB38}" destId="{ADFE50BA-41F9-4DC0-87F3-C1717655AB64}" srcOrd="0" destOrd="0" presId="urn:microsoft.com/office/officeart/2005/8/layout/hierarchy1"/>
    <dgm:cxn modelId="{06B6D384-6019-4C2C-88E2-38F267F2B81B}" type="presParOf" srcId="{ADFE50BA-41F9-4DC0-87F3-C1717655AB64}" destId="{52A7A489-A3B2-4FCE-9513-217EE6F21B39}" srcOrd="0" destOrd="0" presId="urn:microsoft.com/office/officeart/2005/8/layout/hierarchy1"/>
    <dgm:cxn modelId="{2B131311-5764-443A-B913-E560D0001D75}" type="presParOf" srcId="{ADFE50BA-41F9-4DC0-87F3-C1717655AB64}" destId="{80E0DAB9-5B3F-4268-89BE-8612255E69CD}" srcOrd="1" destOrd="0" presId="urn:microsoft.com/office/officeart/2005/8/layout/hierarchy1"/>
    <dgm:cxn modelId="{33C0E104-CF1B-47F6-AEF8-00C4C922D2D4}" type="presParOf" srcId="{D43457EE-126B-4AAA-A9AE-37765DD3DB38}" destId="{D2388B0E-EE18-4D14-A8A0-656675501543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ECEE-8562-4434-AF5E-833249A271E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5C84-550F-4D89-B0CD-024AEA7BF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ECEE-8562-4434-AF5E-833249A271E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5C84-550F-4D89-B0CD-024AEA7BF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ECEE-8562-4434-AF5E-833249A271E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5C84-550F-4D89-B0CD-024AEA7BF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ECEE-8562-4434-AF5E-833249A271E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5C84-550F-4D89-B0CD-024AEA7BF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ECEE-8562-4434-AF5E-833249A271E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5C84-550F-4D89-B0CD-024AEA7BF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ECEE-8562-4434-AF5E-833249A271E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5C84-550F-4D89-B0CD-024AEA7BF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ECEE-8562-4434-AF5E-833249A271E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5C84-550F-4D89-B0CD-024AEA7BF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ECEE-8562-4434-AF5E-833249A271E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5C84-550F-4D89-B0CD-024AEA7BF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ECEE-8562-4434-AF5E-833249A271E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5C84-550F-4D89-B0CD-024AEA7BF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ECEE-8562-4434-AF5E-833249A271E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5C84-550F-4D89-B0CD-024AEA7BF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7ECEE-8562-4434-AF5E-833249A271E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5C84-550F-4D89-B0CD-024AEA7BF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7ECEE-8562-4434-AF5E-833249A271E9}" type="datetimeFigureOut">
              <a:rPr lang="en-US" smtClean="0"/>
              <a:pPr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35C84-550F-4D89-B0CD-024AEA7BFF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"/>
            <a:ext cx="9144000" cy="1470025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IN" b="1" dirty="0" smtClean="0"/>
              <a:t>UNIT </a:t>
            </a:r>
            <a:r>
              <a:rPr lang="en-IN" b="1" dirty="0" err="1"/>
              <a:t>III.Overview</a:t>
            </a:r>
            <a:r>
              <a:rPr lang="en-IN" b="1" dirty="0"/>
              <a:t> of medical </a:t>
            </a:r>
            <a:r>
              <a:rPr lang="en-IN" b="1" dirty="0" smtClean="0"/>
              <a:t>Mycology</a:t>
            </a:r>
            <a:br>
              <a:rPr lang="en-IN" b="1" dirty="0" smtClean="0"/>
            </a:br>
            <a:r>
              <a:rPr lang="en-IN" b="1" dirty="0" smtClean="0"/>
              <a:t>Opportunistic Mycoses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4267200"/>
            <a:ext cx="3733800" cy="1371600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 err="1" smtClean="0"/>
              <a:t>Sweta</a:t>
            </a:r>
            <a:r>
              <a:rPr lang="en-US" sz="2000" dirty="0" smtClean="0"/>
              <a:t> </a:t>
            </a:r>
            <a:r>
              <a:rPr lang="en-US" sz="2000" dirty="0" err="1" smtClean="0"/>
              <a:t>Sushmita</a:t>
            </a:r>
            <a:r>
              <a:rPr lang="en-US" sz="2000" dirty="0" smtClean="0"/>
              <a:t> </a:t>
            </a:r>
            <a:r>
              <a:rPr lang="en-US" sz="2000" dirty="0" err="1" smtClean="0"/>
              <a:t>Tigga</a:t>
            </a:r>
            <a:endParaRPr lang="en-US" sz="2000" dirty="0" smtClean="0"/>
          </a:p>
          <a:p>
            <a:r>
              <a:rPr lang="en-US" sz="2000" dirty="0" smtClean="0"/>
              <a:t>Lecture- </a:t>
            </a:r>
            <a:r>
              <a:rPr lang="en-US" sz="2000" dirty="0" err="1" smtClean="0"/>
              <a:t>M.Sc</a:t>
            </a:r>
            <a:r>
              <a:rPr lang="en-US" sz="2000" dirty="0" smtClean="0"/>
              <a:t> Microbiology, </a:t>
            </a:r>
            <a:r>
              <a:rPr lang="en-US" sz="2000" dirty="0" err="1" smtClean="0"/>
              <a:t>Sem</a:t>
            </a:r>
            <a:r>
              <a:rPr lang="en-US" sz="2000" dirty="0" smtClean="0"/>
              <a:t>-III</a:t>
            </a:r>
          </a:p>
          <a:p>
            <a:r>
              <a:rPr lang="en-US" sz="2000" dirty="0" smtClean="0"/>
              <a:t>Department of Microbiology,</a:t>
            </a:r>
          </a:p>
          <a:p>
            <a:r>
              <a:rPr lang="en-US" sz="2000" dirty="0" smtClean="0"/>
              <a:t>DSPMU, Ranchi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Candidiasis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4102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>
                <a:solidFill>
                  <a:srgbClr val="FF0000"/>
                </a:solidFill>
              </a:rPr>
              <a:t>Paronychia</a:t>
            </a:r>
            <a:r>
              <a:rPr lang="en-US" dirty="0" smtClean="0">
                <a:solidFill>
                  <a:srgbClr val="FF0000"/>
                </a:solidFill>
              </a:rPr>
              <a:t> and </a:t>
            </a:r>
            <a:r>
              <a:rPr lang="en-US" dirty="0" err="1" smtClean="0">
                <a:solidFill>
                  <a:srgbClr val="FF0000"/>
                </a:solidFill>
              </a:rPr>
              <a:t>Onychomycosis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are associated with </a:t>
            </a:r>
            <a:r>
              <a:rPr lang="en-US" i="1" dirty="0" smtClean="0">
                <a:solidFill>
                  <a:srgbClr val="FF0000"/>
                </a:solidFill>
              </a:rPr>
              <a:t>Candida </a:t>
            </a:r>
            <a:r>
              <a:rPr lang="en-US" dirty="0" smtClean="0"/>
              <a:t>infections of the subcutaneous tissues of the digits and nails, respectively 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Diagnosis-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This fungus is a frequent secondary invader in diseased hosts</a:t>
            </a:r>
          </a:p>
          <a:p>
            <a:pPr marL="571500" indent="-571500" algn="just">
              <a:buFont typeface="+mj-lt"/>
              <a:buAutoNum type="romanUcPeriod"/>
            </a:pPr>
            <a:r>
              <a:rPr lang="en-US" dirty="0" smtClean="0">
                <a:solidFill>
                  <a:srgbClr val="FF0000"/>
                </a:solidFill>
              </a:rPr>
              <a:t>A mixed </a:t>
            </a:r>
            <a:r>
              <a:rPr lang="en-US" dirty="0" err="1" smtClean="0">
                <a:solidFill>
                  <a:srgbClr val="FF0000"/>
                </a:solidFill>
              </a:rPr>
              <a:t>microbiota</a:t>
            </a:r>
            <a:r>
              <a:rPr lang="en-US" dirty="0" smtClean="0">
                <a:solidFill>
                  <a:srgbClr val="FF0000"/>
                </a:solidFill>
              </a:rPr>
              <a:t> often found in the diseased tissue</a:t>
            </a:r>
          </a:p>
          <a:p>
            <a:pPr marL="571500" indent="-57150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Treatment –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US" dirty="0" err="1" smtClean="0">
                <a:solidFill>
                  <a:schemeClr val="accent1"/>
                </a:solidFill>
              </a:rPr>
              <a:t>Cutaneous</a:t>
            </a:r>
            <a:r>
              <a:rPr lang="en-US" dirty="0" smtClean="0">
                <a:solidFill>
                  <a:schemeClr val="accent1"/>
                </a:solidFill>
              </a:rPr>
              <a:t> lesions can be treated with topical agents such as </a:t>
            </a:r>
            <a:r>
              <a:rPr lang="en-US" dirty="0" smtClean="0"/>
              <a:t>sodium </a:t>
            </a:r>
            <a:r>
              <a:rPr lang="en-US" dirty="0" err="1" smtClean="0"/>
              <a:t>caprylate</a:t>
            </a:r>
            <a:r>
              <a:rPr lang="en-US" dirty="0" smtClean="0"/>
              <a:t>, sodium propionate, gentian violet</a:t>
            </a:r>
            <a:r>
              <a:rPr lang="en-US" dirty="0" smtClean="0"/>
              <a:t>, </a:t>
            </a:r>
            <a:r>
              <a:rPr lang="en-US" dirty="0" err="1" smtClean="0"/>
              <a:t>nystatin</a:t>
            </a:r>
            <a:r>
              <a:rPr lang="en-US" dirty="0" smtClean="0"/>
              <a:t>, </a:t>
            </a:r>
            <a:r>
              <a:rPr lang="en-US" dirty="0" err="1" smtClean="0"/>
              <a:t>miconazole</a:t>
            </a:r>
            <a:r>
              <a:rPr lang="en-US" dirty="0" smtClean="0"/>
              <a:t> and </a:t>
            </a:r>
            <a:r>
              <a:rPr lang="en-US" dirty="0" err="1" smtClean="0"/>
              <a:t>trichomycin</a:t>
            </a:r>
            <a:r>
              <a:rPr lang="en-US" dirty="0" smtClean="0"/>
              <a:t>.</a:t>
            </a:r>
          </a:p>
          <a:p>
            <a:pPr marL="571500" indent="-571500" algn="just">
              <a:buFont typeface="+mj-lt"/>
              <a:buAutoNum type="romanLcPeriod"/>
            </a:pPr>
            <a:r>
              <a:rPr lang="en-US" dirty="0" err="1" smtClean="0"/>
              <a:t>Ketoconazole</a:t>
            </a:r>
            <a:r>
              <a:rPr lang="en-US" dirty="0" smtClean="0"/>
              <a:t>, </a:t>
            </a:r>
            <a:r>
              <a:rPr lang="en-US" dirty="0" err="1" smtClean="0"/>
              <a:t>amphotericin</a:t>
            </a:r>
            <a:r>
              <a:rPr lang="en-US" dirty="0" smtClean="0"/>
              <a:t> B, </a:t>
            </a:r>
            <a:r>
              <a:rPr lang="en-US" dirty="0" err="1" smtClean="0"/>
              <a:t>fluconazole</a:t>
            </a:r>
            <a:r>
              <a:rPr lang="en-US" dirty="0" smtClean="0"/>
              <a:t>, </a:t>
            </a:r>
            <a:r>
              <a:rPr lang="en-US" dirty="0" err="1" smtClean="0"/>
              <a:t>itraconazole</a:t>
            </a:r>
            <a:r>
              <a:rPr lang="en-US" dirty="0" smtClean="0"/>
              <a:t> and </a:t>
            </a:r>
            <a:r>
              <a:rPr lang="en-US" dirty="0" err="1" smtClean="0"/>
              <a:t>flucytosine</a:t>
            </a:r>
            <a:r>
              <a:rPr lang="en-US" dirty="0" smtClean="0"/>
              <a:t> also can be used for systemic </a:t>
            </a:r>
            <a:r>
              <a:rPr lang="en-US" dirty="0" err="1" smtClean="0"/>
              <a:t>candidiasis</a:t>
            </a:r>
            <a:r>
              <a:rPr lang="en-US" dirty="0" smtClean="0"/>
              <a:t>.</a:t>
            </a:r>
          </a:p>
          <a:p>
            <a:pPr marL="571500" indent="-571500" algn="just"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>
            <a:normAutofit fontScale="90000"/>
          </a:bodyPr>
          <a:lstStyle/>
          <a:p>
            <a:pPr lvl="0"/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err="1" smtClean="0"/>
              <a:t>Pneumocystis</a:t>
            </a:r>
            <a:r>
              <a:rPr lang="en-US" i="1" dirty="0" smtClean="0"/>
              <a:t> pneumonia  or </a:t>
            </a:r>
            <a:r>
              <a:rPr lang="en-US" i="1" dirty="0" err="1" smtClean="0"/>
              <a:t>Pneumocystis</a:t>
            </a:r>
            <a:r>
              <a:rPr lang="en-US" i="1" dirty="0" smtClean="0"/>
              <a:t> </a:t>
            </a:r>
            <a:r>
              <a:rPr lang="en-US" i="1" dirty="0" err="1" smtClean="0"/>
              <a:t>carinii</a:t>
            </a:r>
            <a:r>
              <a:rPr lang="en-US" i="1" dirty="0" smtClean="0"/>
              <a:t> pneumonia (PCP)</a:t>
            </a:r>
            <a:br>
              <a:rPr lang="en-US" i="1" dirty="0" smtClean="0"/>
            </a:b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err="1" smtClean="0"/>
              <a:t>Pneumocystis</a:t>
            </a:r>
            <a:r>
              <a:rPr lang="en-US" i="1" dirty="0" smtClean="0"/>
              <a:t> pneumonia  or </a:t>
            </a:r>
            <a:r>
              <a:rPr lang="en-US" i="1" dirty="0" err="1" smtClean="0"/>
              <a:t>Pneumocystis</a:t>
            </a:r>
            <a:r>
              <a:rPr lang="en-US" i="1" dirty="0" smtClean="0"/>
              <a:t> </a:t>
            </a:r>
            <a:r>
              <a:rPr lang="en-US" i="1" dirty="0" err="1" smtClean="0"/>
              <a:t>carinii</a:t>
            </a:r>
            <a:r>
              <a:rPr lang="en-US" i="1" dirty="0" smtClean="0"/>
              <a:t> pneumonia (PCP)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i="1" dirty="0" err="1">
                <a:solidFill>
                  <a:srgbClr val="FF0000"/>
                </a:solidFill>
              </a:rPr>
              <a:t>Pneumocystis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jiroveci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/>
              <a:t>is a fungus found in the lungs of a </a:t>
            </a:r>
            <a:r>
              <a:rPr lang="en-US" dirty="0" smtClean="0"/>
              <a:t>wide variety of </a:t>
            </a:r>
            <a:r>
              <a:rPr lang="en-US" dirty="0"/>
              <a:t>mammals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The disease </a:t>
            </a:r>
            <a:r>
              <a:rPr lang="en-US" dirty="0"/>
              <a:t>that this fungus causes has been called </a:t>
            </a:r>
            <a:r>
              <a:rPr lang="en-US" dirty="0" err="1">
                <a:solidFill>
                  <a:srgbClr val="FF0000"/>
                </a:solidFill>
              </a:rPr>
              <a:t>Pneumocystis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pneumonia or </a:t>
            </a:r>
            <a:r>
              <a:rPr lang="en-US" dirty="0" err="1">
                <a:solidFill>
                  <a:srgbClr val="FF0000"/>
                </a:solidFill>
              </a:rPr>
              <a:t>Pneumocystis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carinii</a:t>
            </a:r>
            <a:r>
              <a:rPr lang="en-US" dirty="0">
                <a:solidFill>
                  <a:srgbClr val="FF0000"/>
                </a:solidFill>
              </a:rPr>
              <a:t> pneumonia (PCP).</a:t>
            </a:r>
            <a:r>
              <a:rPr lang="en-US" dirty="0"/>
              <a:t> </a:t>
            </a:r>
            <a:endParaRPr lang="en-US" dirty="0" smtClean="0"/>
          </a:p>
          <a:p>
            <a:pPr algn="just"/>
            <a:r>
              <a:rPr lang="en-US" dirty="0" smtClean="0"/>
              <a:t>Its </a:t>
            </a:r>
            <a:r>
              <a:rPr lang="en-US" dirty="0"/>
              <a:t>name </a:t>
            </a:r>
            <a:r>
              <a:rPr lang="en-US" dirty="0" smtClean="0"/>
              <a:t>was changed </a:t>
            </a:r>
            <a:r>
              <a:rPr lang="en-US" dirty="0"/>
              <a:t>to </a:t>
            </a:r>
            <a:r>
              <a:rPr lang="en-US" dirty="0" err="1" smtClean="0"/>
              <a:t>Pneumocystis</a:t>
            </a:r>
            <a:r>
              <a:rPr lang="en-US" dirty="0" smtClean="0"/>
              <a:t> </a:t>
            </a:r>
            <a:r>
              <a:rPr lang="en-US" dirty="0" err="1" smtClean="0"/>
              <a:t>jiroveci</a:t>
            </a:r>
            <a:r>
              <a:rPr lang="en-US" dirty="0" smtClean="0"/>
              <a:t> </a:t>
            </a:r>
            <a:r>
              <a:rPr lang="en-US" dirty="0"/>
              <a:t>in honor of the Czech </a:t>
            </a:r>
            <a:r>
              <a:rPr lang="en-US" dirty="0" err="1" smtClean="0"/>
              <a:t>parasitologist</a:t>
            </a:r>
            <a:r>
              <a:rPr lang="en-US" dirty="0" smtClean="0"/>
              <a:t>, Otto </a:t>
            </a:r>
            <a:r>
              <a:rPr lang="en-US" dirty="0" err="1"/>
              <a:t>Jirovec</a:t>
            </a:r>
            <a:r>
              <a:rPr lang="en-US" dirty="0"/>
              <a:t>, who first described this pathogen in humans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PCP</a:t>
            </a:r>
            <a:r>
              <a:rPr lang="en-US" dirty="0" smtClean="0"/>
              <a:t> now </a:t>
            </a:r>
            <a:r>
              <a:rPr lang="en-US" dirty="0"/>
              <a:t>stands for </a:t>
            </a:r>
            <a:r>
              <a:rPr lang="en-US" dirty="0" err="1">
                <a:solidFill>
                  <a:srgbClr val="FF0000"/>
                </a:solidFill>
              </a:rPr>
              <a:t>Pneumocystis</a:t>
            </a:r>
            <a:r>
              <a:rPr lang="en-US" dirty="0">
                <a:solidFill>
                  <a:srgbClr val="FF0000"/>
                </a:solidFill>
              </a:rPr>
              <a:t> pneumonia.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err="1" smtClean="0"/>
              <a:t>Pneumocystis</a:t>
            </a:r>
            <a:r>
              <a:rPr lang="en-US" i="1" dirty="0" smtClean="0"/>
              <a:t> pneumonia  or </a:t>
            </a:r>
            <a:r>
              <a:rPr lang="en-US" i="1" dirty="0" err="1" smtClean="0"/>
              <a:t>Pneumocystis</a:t>
            </a:r>
            <a:r>
              <a:rPr lang="en-US" i="1" dirty="0" smtClean="0"/>
              <a:t> </a:t>
            </a:r>
            <a:r>
              <a:rPr lang="en-US" i="1" dirty="0" err="1" smtClean="0"/>
              <a:t>carinii</a:t>
            </a:r>
            <a:r>
              <a:rPr lang="en-US" i="1" dirty="0" smtClean="0"/>
              <a:t> pneumonia (PCP)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/>
              <a:t>Serological data indicate that most humans are exposed </a:t>
            </a:r>
            <a:r>
              <a:rPr lang="en-US" dirty="0" smtClean="0"/>
              <a:t>to </a:t>
            </a:r>
            <a:r>
              <a:rPr lang="en-US" i="1" dirty="0" smtClean="0">
                <a:solidFill>
                  <a:srgbClr val="FF0000"/>
                </a:solidFill>
              </a:rPr>
              <a:t>P</a:t>
            </a:r>
            <a:r>
              <a:rPr lang="en-US" i="1" dirty="0">
                <a:solidFill>
                  <a:srgbClr val="FF0000"/>
                </a:solidFill>
              </a:rPr>
              <a:t>. </a:t>
            </a:r>
            <a:r>
              <a:rPr lang="en-US" i="1" dirty="0" err="1">
                <a:solidFill>
                  <a:srgbClr val="FF0000"/>
                </a:solidFill>
              </a:rPr>
              <a:t>jiroveci</a:t>
            </a:r>
            <a:r>
              <a:rPr lang="en-US" dirty="0"/>
              <a:t> by age three or four.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However</a:t>
            </a:r>
            <a:r>
              <a:rPr lang="en-US" dirty="0"/>
              <a:t>, PCP occurs almost </a:t>
            </a:r>
            <a:r>
              <a:rPr lang="en-US" dirty="0" smtClean="0"/>
              <a:t>exclusively in </a:t>
            </a:r>
            <a:r>
              <a:rPr lang="en-US" dirty="0" err="1"/>
              <a:t>immunocompromised</a:t>
            </a:r>
            <a:r>
              <a:rPr lang="en-US" dirty="0"/>
              <a:t> </a:t>
            </a:r>
            <a:r>
              <a:rPr lang="en-US" dirty="0" smtClean="0"/>
              <a:t>hosts. Extensive </a:t>
            </a:r>
            <a:r>
              <a:rPr lang="en-US" dirty="0"/>
              <a:t>use of </a:t>
            </a:r>
            <a:r>
              <a:rPr lang="en-US" dirty="0" smtClean="0"/>
              <a:t>immunosuppressive drugs </a:t>
            </a:r>
            <a:r>
              <a:rPr lang="en-US" dirty="0"/>
              <a:t>and irradiation for the treatment of </a:t>
            </a:r>
            <a:r>
              <a:rPr lang="en-US" dirty="0" smtClean="0"/>
              <a:t>cancers and </a:t>
            </a:r>
            <a:r>
              <a:rPr lang="en-US" dirty="0"/>
              <a:t>following organ transplants accounts for the </a:t>
            </a:r>
            <a:r>
              <a:rPr lang="en-US" dirty="0" smtClean="0"/>
              <a:t>formidable prevalence </a:t>
            </a:r>
            <a:r>
              <a:rPr lang="en-US" dirty="0"/>
              <a:t>rates for PCP. 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This </a:t>
            </a:r>
            <a:r>
              <a:rPr lang="en-US" dirty="0"/>
              <a:t>pneumonia also occurs </a:t>
            </a:r>
            <a:r>
              <a:rPr lang="en-US" dirty="0" smtClean="0"/>
              <a:t>in premature</a:t>
            </a:r>
            <a:r>
              <a:rPr lang="en-US" dirty="0"/>
              <a:t>, malnourished infants and in more than 80% </a:t>
            </a:r>
            <a:r>
              <a:rPr lang="en-US" dirty="0" smtClean="0"/>
              <a:t>of HIV positive patients </a:t>
            </a:r>
            <a:r>
              <a:rPr lang="en-US" dirty="0"/>
              <a:t>who have progressed to AIDS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err="1" smtClean="0"/>
              <a:t>Pneumocystis</a:t>
            </a:r>
            <a:r>
              <a:rPr lang="en-US" i="1" dirty="0" smtClean="0"/>
              <a:t> pneumonia  or </a:t>
            </a:r>
            <a:r>
              <a:rPr lang="en-US" i="1" dirty="0" err="1" smtClean="0"/>
              <a:t>Pneumocystis</a:t>
            </a:r>
            <a:r>
              <a:rPr lang="en-US" i="1" dirty="0" smtClean="0"/>
              <a:t> </a:t>
            </a:r>
            <a:r>
              <a:rPr lang="en-US" i="1" dirty="0" err="1" smtClean="0"/>
              <a:t>carinii</a:t>
            </a:r>
            <a:r>
              <a:rPr lang="en-US" i="1" dirty="0" smtClean="0"/>
              <a:t> pneumonia (PCP)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Both the </a:t>
            </a:r>
            <a:r>
              <a:rPr lang="en-US" dirty="0" smtClean="0"/>
              <a:t>organism and </a:t>
            </a:r>
            <a:r>
              <a:rPr lang="en-US" dirty="0"/>
              <a:t>the disease remain localized in the lungs-even in </a:t>
            </a:r>
            <a:r>
              <a:rPr lang="en-US" dirty="0" smtClean="0"/>
              <a:t>fatal cases</a:t>
            </a:r>
            <a:r>
              <a:rPr lang="en-US" dirty="0"/>
              <a:t>. Within the lungs, P. </a:t>
            </a:r>
            <a:r>
              <a:rPr lang="en-US" dirty="0" err="1"/>
              <a:t>jiroveci</a:t>
            </a:r>
            <a:r>
              <a:rPr lang="en-US" dirty="0"/>
              <a:t> causes the alveoli to </a:t>
            </a:r>
            <a:r>
              <a:rPr lang="en-US" dirty="0" smtClean="0"/>
              <a:t>fill </a:t>
            </a:r>
            <a:r>
              <a:rPr lang="en-US" dirty="0"/>
              <a:t>with </a:t>
            </a:r>
            <a:r>
              <a:rPr lang="en-US" dirty="0" smtClean="0"/>
              <a:t>a frothy </a:t>
            </a:r>
            <a:r>
              <a:rPr lang="en-US" dirty="0" err="1"/>
              <a:t>exudate</a:t>
            </a:r>
            <a:r>
              <a:rPr lang="en-US" dirty="0" smtClean="0"/>
              <a:t>.</a:t>
            </a:r>
          </a:p>
          <a:p>
            <a:pPr algn="just"/>
            <a:r>
              <a:rPr lang="en-US" dirty="0">
                <a:solidFill>
                  <a:srgbClr val="FF0000"/>
                </a:solidFill>
              </a:rPr>
              <a:t>Laboratory diagnosis </a:t>
            </a:r>
            <a:r>
              <a:rPr lang="en-US" dirty="0" smtClean="0"/>
              <a:t>- </a:t>
            </a:r>
            <a:r>
              <a:rPr lang="en-US" dirty="0" err="1" smtClean="0">
                <a:solidFill>
                  <a:srgbClr val="FF0000"/>
                </a:solidFill>
              </a:rPr>
              <a:t>Pneumocystis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pneumonia </a:t>
            </a:r>
            <a:r>
              <a:rPr lang="en-US" dirty="0"/>
              <a:t>can </a:t>
            </a:r>
            <a:r>
              <a:rPr lang="en-US" dirty="0" smtClean="0"/>
              <a:t>be made </a:t>
            </a:r>
            <a:r>
              <a:rPr lang="en-US" dirty="0"/>
              <a:t>definitively only by microscopically demonstrating </a:t>
            </a:r>
            <a:r>
              <a:rPr lang="en-US" dirty="0" smtClean="0"/>
              <a:t>the presence </a:t>
            </a:r>
            <a:r>
              <a:rPr lang="en-US" dirty="0"/>
              <a:t>of </a:t>
            </a:r>
            <a:r>
              <a:rPr lang="en-US" dirty="0" smtClean="0"/>
              <a:t>the microorganisms </a:t>
            </a:r>
            <a:r>
              <a:rPr lang="en-US" dirty="0"/>
              <a:t>in infected lung material or by </a:t>
            </a:r>
            <a:r>
              <a:rPr lang="en-US" dirty="0" smtClean="0"/>
              <a:t>a PCR </a:t>
            </a:r>
            <a:r>
              <a:rPr lang="en-US" dirty="0"/>
              <a:t>analysis.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err="1" smtClean="0"/>
              <a:t>Pneumocystis</a:t>
            </a:r>
            <a:r>
              <a:rPr lang="en-US" i="1" dirty="0" smtClean="0"/>
              <a:t> pneumonia  or </a:t>
            </a:r>
            <a:r>
              <a:rPr lang="en-US" i="1" dirty="0" err="1" smtClean="0"/>
              <a:t>Pneumocystis</a:t>
            </a:r>
            <a:r>
              <a:rPr lang="en-US" i="1" dirty="0" smtClean="0"/>
              <a:t> </a:t>
            </a:r>
            <a:r>
              <a:rPr lang="en-US" i="1" dirty="0" err="1" smtClean="0"/>
              <a:t>carinii</a:t>
            </a:r>
            <a:r>
              <a:rPr lang="en-US" i="1" dirty="0" smtClean="0"/>
              <a:t> pneumonia (PCP)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Treatment is by means of oxygen therapy and </a:t>
            </a:r>
            <a:r>
              <a:rPr lang="en-US" dirty="0" smtClean="0"/>
              <a:t>either a </a:t>
            </a:r>
            <a:r>
              <a:rPr lang="en-US" dirty="0"/>
              <a:t>combination of </a:t>
            </a:r>
            <a:r>
              <a:rPr lang="en-US" dirty="0" err="1"/>
              <a:t>trimethoprim</a:t>
            </a:r>
            <a:r>
              <a:rPr lang="en-US" dirty="0"/>
              <a:t> and </a:t>
            </a:r>
            <a:r>
              <a:rPr lang="en-US" dirty="0" err="1" smtClean="0"/>
              <a:t>sulfamethoxazole</a:t>
            </a:r>
            <a:r>
              <a:rPr lang="en-US" dirty="0" smtClean="0"/>
              <a:t>, </a:t>
            </a:r>
            <a:r>
              <a:rPr lang="en-US" dirty="0" err="1" smtClean="0"/>
              <a:t>atovaquone</a:t>
            </a:r>
            <a:r>
              <a:rPr lang="en-US" dirty="0" smtClean="0"/>
              <a:t> or </a:t>
            </a:r>
            <a:r>
              <a:rPr lang="en-US" dirty="0" err="1" smtClean="0"/>
              <a:t>trimetrexate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r>
              <a:rPr lang="en-US" dirty="0" smtClean="0"/>
              <a:t>Prevention </a:t>
            </a:r>
            <a:r>
              <a:rPr lang="en-US" dirty="0"/>
              <a:t>and control </a:t>
            </a:r>
            <a:r>
              <a:rPr lang="en-US" dirty="0" smtClean="0"/>
              <a:t>- with </a:t>
            </a:r>
            <a:r>
              <a:rPr lang="en-US" dirty="0"/>
              <a:t>drugs, such as </a:t>
            </a:r>
            <a:r>
              <a:rPr lang="en-US" dirty="0" err="1"/>
              <a:t>fluconazole</a:t>
            </a:r>
            <a:r>
              <a:rPr lang="en-US" dirty="0"/>
              <a:t>, in susceptible persons.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Opportunistic Mycoses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864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Opportunistic organisms </a:t>
            </a:r>
            <a:r>
              <a:rPr lang="en-US" dirty="0" smtClean="0"/>
              <a:t>is generally harmless in its normal environment but becomes pathogenic in a compromised host.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Compromised host </a:t>
            </a:r>
            <a:r>
              <a:rPr lang="en-US" dirty="0" smtClean="0"/>
              <a:t>is seriously debilitated and has lowered resistance to infection.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There are many causes of this condition-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malnutrition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Cancer</a:t>
            </a: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just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Leukemia or another infectious disease</a:t>
            </a:r>
          </a:p>
          <a:p>
            <a:pPr marL="514350" indent="-514350" algn="just"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Trauma from surgery or injury </a:t>
            </a:r>
          </a:p>
          <a:p>
            <a:pPr marL="514350" indent="-514350" algn="just">
              <a:buAutoNum type="arabicPeriod"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Opportunistic Mycoses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Aspergillosis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i="1" dirty="0" err="1" smtClean="0"/>
              <a:t>Aspergillus</a:t>
            </a:r>
            <a:r>
              <a:rPr lang="en-US" i="1" dirty="0" smtClean="0"/>
              <a:t> </a:t>
            </a:r>
            <a:r>
              <a:rPr lang="en-US" dirty="0" smtClean="0"/>
              <a:t>is omnipresent in nature, being found wherever organic debris occurs.</a:t>
            </a:r>
          </a:p>
          <a:p>
            <a:pPr algn="just"/>
            <a:r>
              <a:rPr lang="en-US" i="1" dirty="0" err="1" smtClean="0">
                <a:solidFill>
                  <a:srgbClr val="FF0000"/>
                </a:solidFill>
              </a:rPr>
              <a:t>Aspergillus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err="1" smtClean="0">
                <a:solidFill>
                  <a:srgbClr val="FF0000"/>
                </a:solidFill>
              </a:rPr>
              <a:t>fumigatus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the usual cause of </a:t>
            </a:r>
            <a:r>
              <a:rPr lang="en-US" dirty="0" err="1" smtClean="0">
                <a:solidFill>
                  <a:srgbClr val="7030A0"/>
                </a:solidFill>
              </a:rPr>
              <a:t>aspergillosis</a:t>
            </a:r>
            <a:r>
              <a:rPr lang="en-US" dirty="0" smtClean="0">
                <a:solidFill>
                  <a:srgbClr val="7030A0"/>
                </a:solidFill>
              </a:rPr>
              <a:t>.</a:t>
            </a:r>
          </a:p>
          <a:p>
            <a:pPr algn="just"/>
            <a:r>
              <a:rPr lang="en-US" dirty="0" smtClean="0">
                <a:solidFill>
                  <a:srgbClr val="FF0000"/>
                </a:solidFill>
              </a:rPr>
              <a:t>A. </a:t>
            </a:r>
            <a:r>
              <a:rPr lang="en-US" dirty="0" err="1" smtClean="0">
                <a:solidFill>
                  <a:srgbClr val="FF0000"/>
                </a:solidFill>
              </a:rPr>
              <a:t>flavus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the second most important species, particularly in </a:t>
            </a:r>
            <a:r>
              <a:rPr lang="en-US" dirty="0" err="1" smtClean="0"/>
              <a:t>immunosuppressed</a:t>
            </a:r>
            <a:r>
              <a:rPr lang="en-US" dirty="0" smtClean="0"/>
              <a:t> patients. 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33528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124200" y="1219200"/>
            <a:ext cx="60198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The major portal of entry for </a:t>
            </a:r>
            <a:r>
              <a:rPr lang="en-US" sz="2400" i="1" dirty="0" err="1"/>
              <a:t>Aspergillus</a:t>
            </a:r>
            <a:r>
              <a:rPr lang="en-US" sz="2400" i="1" dirty="0"/>
              <a:t> is the </a:t>
            </a:r>
            <a:r>
              <a:rPr lang="en-US" sz="2400" i="1" dirty="0" smtClean="0">
                <a:solidFill>
                  <a:srgbClr val="FF0000"/>
                </a:solidFill>
              </a:rPr>
              <a:t>respiratory </a:t>
            </a:r>
            <a:r>
              <a:rPr lang="en-US" sz="2400" dirty="0" smtClean="0">
                <a:solidFill>
                  <a:srgbClr val="FF0000"/>
                </a:solidFill>
              </a:rPr>
              <a:t>tract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smtClean="0"/>
              <a:t>Inhalation </a:t>
            </a:r>
            <a:r>
              <a:rPr lang="en-US" sz="2400" dirty="0"/>
              <a:t>of </a:t>
            </a:r>
            <a:r>
              <a:rPr lang="en-US" sz="2400" dirty="0" err="1"/>
              <a:t>conidiospores</a:t>
            </a:r>
            <a:r>
              <a:rPr lang="en-US" sz="2400" dirty="0"/>
              <a:t>  </a:t>
            </a:r>
            <a:r>
              <a:rPr lang="en-US" sz="2400" i="1" dirty="0" smtClean="0"/>
              <a:t>can </a:t>
            </a:r>
            <a:r>
              <a:rPr lang="en-US" sz="2400" i="1" dirty="0"/>
              <a:t>lead </a:t>
            </a:r>
            <a:r>
              <a:rPr lang="en-US" sz="2400" i="1" dirty="0" smtClean="0"/>
              <a:t>to </a:t>
            </a:r>
            <a:r>
              <a:rPr lang="en-US" sz="2400" dirty="0" smtClean="0"/>
              <a:t>several </a:t>
            </a:r>
            <a:r>
              <a:rPr lang="en-US" sz="2400" dirty="0"/>
              <a:t>types of pulmonary </a:t>
            </a:r>
            <a:r>
              <a:rPr lang="en-US" sz="2400" dirty="0" err="1"/>
              <a:t>aspergillosis</a:t>
            </a:r>
            <a:r>
              <a:rPr lang="en-US" sz="2400" dirty="0"/>
              <a:t>. One type is </a:t>
            </a:r>
            <a:r>
              <a:rPr lang="en-US" sz="2400" dirty="0">
                <a:solidFill>
                  <a:srgbClr val="FF0000"/>
                </a:solidFill>
              </a:rPr>
              <a:t>allergic </a:t>
            </a:r>
            <a:r>
              <a:rPr lang="en-US" sz="2400" dirty="0" err="1">
                <a:solidFill>
                  <a:srgbClr val="FF0000"/>
                </a:solidFill>
              </a:rPr>
              <a:t>aspergillosis</a:t>
            </a:r>
            <a:r>
              <a:rPr lang="en-US" sz="2400" dirty="0"/>
              <a:t>.</a:t>
            </a:r>
          </a:p>
          <a:p>
            <a:pPr algn="just"/>
            <a:r>
              <a:rPr lang="en-US" sz="2400" dirty="0"/>
              <a:t>Infected individuals may develop an immediate </a:t>
            </a:r>
            <a:r>
              <a:rPr lang="en-US" sz="2400" dirty="0" smtClean="0"/>
              <a:t>allergic response </a:t>
            </a:r>
            <a:r>
              <a:rPr lang="en-US" sz="2400" dirty="0"/>
              <a:t>and suffer typical </a:t>
            </a:r>
            <a:r>
              <a:rPr lang="en-US" sz="2400" dirty="0">
                <a:solidFill>
                  <a:srgbClr val="FF0000"/>
                </a:solidFill>
              </a:rPr>
              <a:t>asthmatic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attacks</a:t>
            </a:r>
            <a:r>
              <a:rPr lang="en-US" sz="2400" dirty="0"/>
              <a:t> when exposed </a:t>
            </a:r>
            <a:r>
              <a:rPr lang="en-US" sz="2400" dirty="0" smtClean="0"/>
              <a:t>to fungal </a:t>
            </a:r>
            <a:r>
              <a:rPr lang="en-US" sz="2400" dirty="0"/>
              <a:t>antigens on the </a:t>
            </a:r>
            <a:r>
              <a:rPr lang="en-US" sz="2400" dirty="0" err="1"/>
              <a:t>conidiospores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r>
              <a:rPr lang="en-US" sz="2400" dirty="0" smtClean="0"/>
              <a:t>In </a:t>
            </a:r>
            <a:r>
              <a:rPr lang="en-US" sz="2400" dirty="0" err="1"/>
              <a:t>bronchopulmonary</a:t>
            </a:r>
            <a:r>
              <a:rPr lang="en-US" sz="2400" dirty="0"/>
              <a:t> </a:t>
            </a:r>
            <a:r>
              <a:rPr lang="en-US" sz="2400" dirty="0" err="1" smtClean="0"/>
              <a:t>aspergillosis</a:t>
            </a:r>
            <a:r>
              <a:rPr lang="en-US" sz="2400" dirty="0" smtClean="0"/>
              <a:t> the </a:t>
            </a:r>
            <a:r>
              <a:rPr lang="en-US" sz="2400" dirty="0"/>
              <a:t>major clinical manifestation of the allergic </a:t>
            </a:r>
            <a:r>
              <a:rPr lang="en-US" sz="2400" dirty="0" smtClean="0"/>
              <a:t>response is </a:t>
            </a:r>
            <a:r>
              <a:rPr lang="en-US" sz="2400" dirty="0"/>
              <a:t>a bronchitis resulting from both type I and type III </a:t>
            </a:r>
            <a:r>
              <a:rPr lang="en-US" sz="2400" dirty="0" smtClean="0"/>
              <a:t>hypersensitivities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Aspergillosis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30163"/>
            <a:ext cx="3352800" cy="431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Aspergillosis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1219200"/>
            <a:ext cx="6019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i="1" dirty="0" smtClean="0"/>
              <a:t>Although tissue </a:t>
            </a:r>
            <a:r>
              <a:rPr lang="en-US" sz="2800" dirty="0" smtClean="0"/>
              <a:t>invasion seldom occurs in </a:t>
            </a:r>
            <a:r>
              <a:rPr lang="en-US" sz="2800" dirty="0" err="1" smtClean="0"/>
              <a:t>bronchopulmonary</a:t>
            </a:r>
            <a:r>
              <a:rPr lang="en-US" sz="2800" dirty="0" smtClean="0"/>
              <a:t> </a:t>
            </a:r>
            <a:r>
              <a:rPr lang="en-US" sz="2800" dirty="0" err="1" smtClean="0"/>
              <a:t>aspergillosis</a:t>
            </a:r>
            <a:r>
              <a:rPr lang="en-US" sz="2800" dirty="0" smtClean="0"/>
              <a:t>, </a:t>
            </a:r>
            <a:r>
              <a:rPr lang="en-US" sz="2800" i="1" dirty="0" err="1" smtClean="0"/>
              <a:t>Aspergillus</a:t>
            </a:r>
            <a:r>
              <a:rPr lang="en-US" sz="2800" i="1" dirty="0"/>
              <a:t> </a:t>
            </a:r>
            <a:r>
              <a:rPr lang="en-US" sz="2800" dirty="0" smtClean="0"/>
              <a:t>often can be cultured from the sputum. 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smtClean="0"/>
              <a:t>A most common manifestation of pulmonary involvement is the occurrence of colonizing </a:t>
            </a:r>
            <a:r>
              <a:rPr lang="en-US" sz="2800" dirty="0" err="1" smtClean="0"/>
              <a:t>aspergillosis</a:t>
            </a:r>
            <a:r>
              <a:rPr lang="en-US" sz="2800" dirty="0" smtClean="0"/>
              <a:t>, in which </a:t>
            </a:r>
            <a:r>
              <a:rPr lang="en-US" sz="2800" i="1" dirty="0" err="1" smtClean="0"/>
              <a:t>Aspergillus</a:t>
            </a:r>
            <a:r>
              <a:rPr lang="en-US" sz="2800" i="1" dirty="0" smtClean="0"/>
              <a:t> forms colonies within</a:t>
            </a:r>
          </a:p>
          <a:p>
            <a:pPr algn="just"/>
            <a:r>
              <a:rPr lang="en-US" sz="2800" dirty="0" smtClean="0"/>
              <a:t>the lungs that develop into </a:t>
            </a:r>
            <a:r>
              <a:rPr lang="en-US" sz="2800" dirty="0" smtClean="0">
                <a:solidFill>
                  <a:srgbClr val="FF0000"/>
                </a:solidFill>
              </a:rPr>
              <a:t>“fungus balls”</a:t>
            </a:r>
            <a:r>
              <a:rPr lang="en-US" sz="2800" dirty="0" smtClean="0"/>
              <a:t> called </a:t>
            </a:r>
            <a:r>
              <a:rPr lang="en-US" sz="2800" dirty="0" err="1" smtClean="0">
                <a:solidFill>
                  <a:srgbClr val="FF0000"/>
                </a:solidFill>
              </a:rPr>
              <a:t>aspergillomas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Aspergillosis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Laboratory Diagnosis- Either by direct examination of pathological specimens or by isolation and characterization of the fungus.</a:t>
            </a:r>
          </a:p>
          <a:p>
            <a:pPr algn="just">
              <a:buNone/>
            </a:pPr>
            <a:r>
              <a:rPr lang="en-US" dirty="0" smtClean="0"/>
              <a:t>Treatment- </a:t>
            </a:r>
            <a:r>
              <a:rPr lang="en-US" dirty="0" err="1" smtClean="0"/>
              <a:t>itraconazole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Candidiasis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Candidiasis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the mycosis caused by the </a:t>
            </a:r>
            <a:r>
              <a:rPr lang="en-US" dirty="0" smtClean="0">
                <a:solidFill>
                  <a:srgbClr val="00B0F0"/>
                </a:solidFill>
              </a:rPr>
              <a:t>dimorphic fungus </a:t>
            </a:r>
            <a:r>
              <a:rPr lang="en-US" i="1" dirty="0" smtClean="0">
                <a:solidFill>
                  <a:srgbClr val="7030A0"/>
                </a:solidFill>
              </a:rPr>
              <a:t>Candida </a:t>
            </a:r>
            <a:r>
              <a:rPr lang="en-US" i="1" dirty="0" err="1" smtClean="0">
                <a:solidFill>
                  <a:srgbClr val="7030A0"/>
                </a:solidFill>
              </a:rPr>
              <a:t>albicans</a:t>
            </a:r>
            <a:r>
              <a:rPr lang="en-US" i="1" dirty="0" smtClean="0">
                <a:solidFill>
                  <a:srgbClr val="7030A0"/>
                </a:solidFill>
              </a:rPr>
              <a:t>.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Oral </a:t>
            </a:r>
            <a:r>
              <a:rPr lang="en-US" dirty="0" err="1" smtClean="0">
                <a:solidFill>
                  <a:srgbClr val="FF0000"/>
                </a:solidFill>
              </a:rPr>
              <a:t>candidiasis</a:t>
            </a:r>
            <a:r>
              <a:rPr lang="en-US" dirty="0" smtClean="0">
                <a:solidFill>
                  <a:srgbClr val="FF0000"/>
                </a:solidFill>
              </a:rPr>
              <a:t> or thrush, </a:t>
            </a:r>
            <a:r>
              <a:rPr lang="en-US" dirty="0" smtClean="0"/>
              <a:t>is a common disease in newborns. It is seen as many small white flecks that cover the tongue and mouth. At birth, newborns do not have a normal </a:t>
            </a:r>
            <a:r>
              <a:rPr lang="en-US" dirty="0" err="1" smtClean="0"/>
              <a:t>microbiota</a:t>
            </a:r>
            <a:r>
              <a:rPr lang="en-US" dirty="0" smtClean="0"/>
              <a:t> in the </a:t>
            </a:r>
            <a:r>
              <a:rPr lang="en-US" dirty="0" err="1" smtClean="0">
                <a:solidFill>
                  <a:srgbClr val="00B050"/>
                </a:solidFill>
              </a:rPr>
              <a:t>oralpharyngeal</a:t>
            </a:r>
            <a:r>
              <a:rPr lang="en-US" dirty="0" smtClean="0">
                <a:solidFill>
                  <a:srgbClr val="00B050"/>
                </a:solidFill>
              </a:rPr>
              <a:t> area. </a:t>
            </a:r>
            <a:r>
              <a:rPr lang="en-US" dirty="0" smtClean="0"/>
              <a:t>If mother’s vaginal area is heavily infected </a:t>
            </a:r>
            <a:r>
              <a:rPr lang="en-US" dirty="0" smtClean="0"/>
              <a:t> </a:t>
            </a:r>
            <a:r>
              <a:rPr lang="en-US" dirty="0" smtClean="0"/>
              <a:t>with </a:t>
            </a:r>
            <a:r>
              <a:rPr lang="en-US" i="1" dirty="0" smtClean="0">
                <a:solidFill>
                  <a:srgbClr val="FF0000"/>
                </a:solidFill>
              </a:rPr>
              <a:t>C. </a:t>
            </a:r>
            <a:r>
              <a:rPr lang="en-US" i="1" dirty="0" err="1" smtClean="0">
                <a:solidFill>
                  <a:srgbClr val="FF0000"/>
                </a:solidFill>
              </a:rPr>
              <a:t>albicans</a:t>
            </a:r>
            <a:r>
              <a:rPr lang="en-US" i="1" dirty="0" smtClean="0">
                <a:solidFill>
                  <a:srgbClr val="FF0000"/>
                </a:solidFill>
              </a:rPr>
              <a:t>, </a:t>
            </a:r>
            <a:r>
              <a:rPr lang="en-US" dirty="0" smtClean="0"/>
              <a:t>the</a:t>
            </a:r>
            <a:r>
              <a:rPr lang="en-US" i="1" dirty="0" smtClean="0"/>
              <a:t> </a:t>
            </a:r>
            <a:r>
              <a:rPr lang="en-US" dirty="0" smtClean="0"/>
              <a:t>upper respiratory tract of the newborn becomes colonized during passage through birth canal.</a:t>
            </a:r>
          </a:p>
          <a:p>
            <a:pPr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Thrush </a:t>
            </a:r>
            <a:r>
              <a:rPr lang="en-US" dirty="0" smtClean="0"/>
              <a:t>occurs because growth of </a:t>
            </a:r>
            <a:r>
              <a:rPr lang="en-US" i="1" dirty="0" smtClean="0">
                <a:solidFill>
                  <a:srgbClr val="FF0000"/>
                </a:solidFill>
              </a:rPr>
              <a:t>C. </a:t>
            </a:r>
            <a:r>
              <a:rPr lang="en-US" i="1" dirty="0" err="1" smtClean="0">
                <a:solidFill>
                  <a:srgbClr val="FF0000"/>
                </a:solidFill>
              </a:rPr>
              <a:t>albicans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cannot be inhibited by the other </a:t>
            </a:r>
            <a:r>
              <a:rPr lang="en-US" dirty="0" err="1" smtClean="0"/>
              <a:t>microbiota</a:t>
            </a:r>
            <a:r>
              <a:rPr lang="en-US" dirty="0" smtClean="0"/>
              <a:t>. Once the newborn baby has developed its own normal </a:t>
            </a:r>
            <a:r>
              <a:rPr lang="en-US" dirty="0" err="1" smtClean="0"/>
              <a:t>oropharyngeal</a:t>
            </a:r>
            <a:r>
              <a:rPr lang="en-US" dirty="0" smtClean="0"/>
              <a:t> </a:t>
            </a:r>
            <a:r>
              <a:rPr lang="en-US" dirty="0" err="1" smtClean="0"/>
              <a:t>microbiota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thrush </a:t>
            </a:r>
            <a:r>
              <a:rPr lang="en-US" dirty="0" smtClean="0"/>
              <a:t>becomes uncommon.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>
              <a:buNone/>
            </a:pPr>
            <a:endParaRPr lang="en-US" i="1" dirty="0" smtClean="0"/>
          </a:p>
          <a:p>
            <a:pPr algn="just">
              <a:buNone/>
            </a:pPr>
            <a:endParaRPr lang="en-US" i="1" dirty="0" smtClean="0"/>
          </a:p>
          <a:p>
            <a:pPr algn="just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err="1" smtClean="0"/>
              <a:t>Candidiasis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143000"/>
            <a:ext cx="90678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716</Words>
  <Application>Microsoft Office PowerPoint</Application>
  <PresentationFormat>On-screen Show (4:3)</PresentationFormat>
  <Paragraphs>65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UNIT III.Overview of medical Mycology Opportunistic Mycoses</vt:lpstr>
      <vt:lpstr>Opportunistic Mycoses</vt:lpstr>
      <vt:lpstr>Opportunistic Mycoses</vt:lpstr>
      <vt:lpstr>Aspergillosis</vt:lpstr>
      <vt:lpstr>Aspergillosis</vt:lpstr>
      <vt:lpstr>Aspergillosis</vt:lpstr>
      <vt:lpstr>Aspergillosis</vt:lpstr>
      <vt:lpstr>Candidiasis</vt:lpstr>
      <vt:lpstr>Candidiasis</vt:lpstr>
      <vt:lpstr>Candidiasis</vt:lpstr>
      <vt:lpstr> Pneumocystis pneumonia  or Pneumocystis carinii pneumonia (PCP) </vt:lpstr>
      <vt:lpstr> Pneumocystis pneumonia  or Pneumocystis carinii pneumonia (PCP) </vt:lpstr>
      <vt:lpstr> Pneumocystis pneumonia  or Pneumocystis carinii pneumonia (PCP) </vt:lpstr>
      <vt:lpstr> Pneumocystis pneumonia  or Pneumocystis carinii pneumonia (PCP) </vt:lpstr>
      <vt:lpstr> Pneumocystis pneumonia  or Pneumocystis carinii pneumonia (PCP)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26</cp:revision>
  <dcterms:created xsi:type="dcterms:W3CDTF">2020-09-09T13:11:28Z</dcterms:created>
  <dcterms:modified xsi:type="dcterms:W3CDTF">2020-09-10T03:24:31Z</dcterms:modified>
</cp:coreProperties>
</file>